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8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servation Biology &amp; 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Conservation Biology &amp; Global Change</a:t>
            </a:r>
          </a:p>
        </p:txBody>
      </p:sp>
      <p:pic>
        <p:nvPicPr>
          <p:cNvPr id="120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4140" y="1382152"/>
            <a:ext cx="6996520" cy="52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53" name="Explain ways in which biological diversity enhances the quality of life for peopl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ways in which biological diversity enhances the quality of life for people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G_0859.JPG" descr="IMG_085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1" y="474575"/>
            <a:ext cx="12838058" cy="8557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enefits of species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Benefits of species diversity</a:t>
            </a:r>
          </a:p>
        </p:txBody>
      </p:sp>
      <p:sp>
        <p:nvSpPr>
          <p:cNvPr id="158" name="Wild species provide medicines, food, and industrial produc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Wild species provide medicines, food, and industrial products</a:t>
            </a:r>
          </a:p>
          <a:p>
            <a:pPr lvl="1"/>
            <a:r>
              <a:t>Rubber</a:t>
            </a:r>
          </a:p>
          <a:p>
            <a:pPr lvl="1"/>
            <a:r>
              <a:t>Aspirin</a:t>
            </a:r>
          </a:p>
          <a:p>
            <a:pPr lvl="1"/>
            <a:r>
              <a:t>Antibiotics</a:t>
            </a:r>
          </a:p>
          <a:p>
            <a:pPr lvl="1"/>
            <a:r>
              <a:t>Prescription drugs</a:t>
            </a:r>
          </a:p>
        </p:txBody>
      </p:sp>
      <p:pic>
        <p:nvPicPr>
          <p:cNvPr id="159" name="aspirin.jpg" descr="aspir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3114" y="3660887"/>
            <a:ext cx="5860531" cy="414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enefits of genetic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Benefits of genetic diversity</a:t>
            </a:r>
          </a:p>
        </p:txBody>
      </p:sp>
      <p:sp>
        <p:nvSpPr>
          <p:cNvPr id="162" name="Wild relatives of domesticated plants have valuable genetic material that can be bred into commercial pla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Wild relatives of domesticated plants have valuable genetic material that can be bred into commercial plants</a:t>
            </a:r>
          </a:p>
          <a:p>
            <a:pPr lvl="1"/>
            <a:r>
              <a:t>Resistance to rice grassy stunt virus</a:t>
            </a:r>
          </a:p>
        </p:txBody>
      </p:sp>
      <p:pic>
        <p:nvPicPr>
          <p:cNvPr id="163" name="stuntGrass.jpg" descr="stuntGra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0053" y="3495476"/>
            <a:ext cx="4466536" cy="3935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enefits of genetic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Benefits of genetic diversity</a:t>
            </a:r>
          </a:p>
        </p:txBody>
      </p:sp>
      <p:sp>
        <p:nvSpPr>
          <p:cNvPr id="166" name="What good are weedy tomatoes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good are weedy tomatoes?</a:t>
            </a:r>
          </a:p>
          <a:p>
            <a:pPr/>
            <a:r>
              <a:t>During an expedition in Peru to discover new species, Dr. Hugh Iltis discovered a wild relative of a tomato</a:t>
            </a:r>
          </a:p>
          <a:p>
            <a:pPr/>
            <a:r>
              <a:t>When crossed with domestic tomatoes, it increased sugar content, leading to a $60 million/yr benefit to tomato growers</a:t>
            </a:r>
          </a:p>
        </p:txBody>
      </p:sp>
      <p:pic>
        <p:nvPicPr>
          <p:cNvPr id="167" name="weedyTomato.jpg" descr="weedyToma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6888" y="5480910"/>
            <a:ext cx="5887998" cy="402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ltisInCornField.jpeg" descr="IltisInCornField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9236" y="2046844"/>
            <a:ext cx="2641944" cy="3332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cosystem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Ecosystem services</a:t>
            </a:r>
          </a:p>
        </p:txBody>
      </p:sp>
      <p:sp>
        <p:nvSpPr>
          <p:cNvPr id="171" name="Ecosystem services - the processes through which natural ecosystems sustain human life…"/>
          <p:cNvSpPr txBox="1"/>
          <p:nvPr>
            <p:ph type="body" sz="half" idx="1"/>
          </p:nvPr>
        </p:nvSpPr>
        <p:spPr>
          <a:xfrm>
            <a:off x="579966" y="2597150"/>
            <a:ext cx="5334001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Ecosystem services</a:t>
            </a:r>
            <a:r>
              <a:t> - the processes through which natural ecosystems sustain human life</a:t>
            </a:r>
          </a:p>
          <a:p>
            <a:pPr lvl="1"/>
            <a:r>
              <a:t>Environmental detoxification</a:t>
            </a:r>
          </a:p>
          <a:p>
            <a:pPr lvl="1"/>
            <a:r>
              <a:t>Flood control</a:t>
            </a:r>
          </a:p>
          <a:p>
            <a:pPr lvl="1"/>
            <a:r>
              <a:t>Pollination, pest control</a:t>
            </a:r>
          </a:p>
          <a:p>
            <a:pPr lvl="1"/>
            <a:r>
              <a:t>Soil fertility, oxygen production</a:t>
            </a:r>
          </a:p>
        </p:txBody>
      </p:sp>
      <p:pic>
        <p:nvPicPr>
          <p:cNvPr id="172" name="mangrove.jpg" descr="mangrov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137" y="2288372"/>
            <a:ext cx="6934326" cy="420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Bee-on-almond-flower.jpg" descr="Bee-on-almond-flow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137" y="6523298"/>
            <a:ext cx="3688355" cy="311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servation Biology &amp; 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Conservation Biology &amp; Global Change</a:t>
            </a:r>
          </a:p>
        </p:txBody>
      </p:sp>
      <p:pic>
        <p:nvPicPr>
          <p:cNvPr id="176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4140" y="1382152"/>
            <a:ext cx="6996520" cy="52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79" name="Identify the major threats to biological diversit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major threats to biological diversity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Habitat de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Habitat destruction</a:t>
            </a:r>
          </a:p>
        </p:txBody>
      </p:sp>
      <p:sp>
        <p:nvSpPr>
          <p:cNvPr id="182" name="The conversion of wild habitats to farms, strip mines, cities and developments, draining and filling wetland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conversion of wild habitats to farms, strip mines, cities and developments, draining and filling wetlands</a:t>
            </a:r>
          </a:p>
          <a:p>
            <a:pPr/>
            <a:r>
              <a:t>Primary or contributing cause to 73% of all species that became extinct or endangered</a:t>
            </a:r>
          </a:p>
        </p:txBody>
      </p:sp>
      <p:pic>
        <p:nvPicPr>
          <p:cNvPr id="183" name="habitat loss.jpg" descr="habitat lo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1584" y="2092620"/>
            <a:ext cx="5216629" cy="3129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prawl.jpg" descr="spraw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423" y="5337871"/>
            <a:ext cx="5204952" cy="4133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tallgrass priaire.jpg" descr="tallgrass priai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717" y="577686"/>
            <a:ext cx="6275411" cy="3487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ak savanna.jpg" descr="oak savann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132" y="530672"/>
            <a:ext cx="4775614" cy="358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ngleaf.jpg" descr="longlea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2301" y="4600793"/>
            <a:ext cx="8700198" cy="4889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23" name="Identify and define three levels of biological diversit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and define three levels of biological diversity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troduced spe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Introduced species</a:t>
            </a:r>
          </a:p>
        </p:txBody>
      </p:sp>
      <p:sp>
        <p:nvSpPr>
          <p:cNvPr id="191" name="Species moved by people intentionally or accidentally to new geographic reg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moved by people intentionally or accidentally to new geographic regions</a:t>
            </a:r>
          </a:p>
          <a:p>
            <a:pPr/>
            <a:r>
              <a:rPr b="1"/>
              <a:t>Invasive species</a:t>
            </a:r>
            <a:r>
              <a:t> - cause damage to the environment, the economy, or the health of people or domesticated species</a:t>
            </a:r>
          </a:p>
          <a:p>
            <a:pPr/>
            <a:r>
              <a:t>Examples: zebra mussel, brown tree snake</a:t>
            </a:r>
          </a:p>
        </p:txBody>
      </p:sp>
      <p:pic>
        <p:nvPicPr>
          <p:cNvPr id="192" name="Zebra-Mussels-Inside-a-Pipe.png" descr="Zebra-Mussels-Inside-a-Pi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1207" y="2137436"/>
            <a:ext cx="4775201" cy="378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nakes-Whitsundays.jpg" descr="snakes-Whitsunday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5757" y="6084891"/>
            <a:ext cx="4806102" cy="3434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verharv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Overharvesting</a:t>
            </a:r>
          </a:p>
        </p:txBody>
      </p:sp>
      <p:sp>
        <p:nvSpPr>
          <p:cNvPr id="196" name="The harvesting of wild organisms at a rate that exceeds sustainable harve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harvesting of wild organisms at a rate that exceeds sustainable harvest</a:t>
            </a:r>
          </a:p>
          <a:p>
            <a:pPr/>
            <a:r>
              <a:t>Species with long generation times or small population sizes are among the most vulnerable</a:t>
            </a:r>
          </a:p>
        </p:txBody>
      </p:sp>
      <p:pic>
        <p:nvPicPr>
          <p:cNvPr id="197" name="Elephants.jpg" descr="Elepha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9104" y="3609307"/>
            <a:ext cx="5792392" cy="385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xtinct Due to Overharvesting: Passenger Pige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Extinct Due to Overharvesting: Passenger Pigeon</a:t>
            </a:r>
          </a:p>
        </p:txBody>
      </p:sp>
      <p:pic>
        <p:nvPicPr>
          <p:cNvPr id="200" name="passengerPigeon.jpg" descr="passengerPige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1821" y="2709408"/>
            <a:ext cx="6881158" cy="652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tinct Due to Overharvesting: Tasmanian ti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Extinct Due to Overharvesting: Tasmanian tiger</a:t>
            </a:r>
          </a:p>
        </p:txBody>
      </p:sp>
      <p:pic>
        <p:nvPicPr>
          <p:cNvPr id="203" name="taztiger.jpg" descr="taztig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2444750"/>
            <a:ext cx="101600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tinct Due to Overharvesting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6080"/>
            </a:pPr>
            <a:r>
              <a:t>Extinct Due to Overharvesting: </a:t>
            </a:r>
          </a:p>
          <a:p>
            <a:pPr defTabSz="443991">
              <a:defRPr sz="6080"/>
            </a:pPr>
            <a:r>
              <a:t>Quagga</a:t>
            </a:r>
          </a:p>
        </p:txBody>
      </p:sp>
      <p:pic>
        <p:nvPicPr>
          <p:cNvPr id="206" name="Quagga.jpg" descr="Quagg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7414" y="2907855"/>
            <a:ext cx="8249482" cy="645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inct Due to Overharvesting: West African Black Rhi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Extinct Due to Overharvesting: West African Black Rhino</a:t>
            </a:r>
          </a:p>
        </p:txBody>
      </p:sp>
      <p:pic>
        <p:nvPicPr>
          <p:cNvPr id="209" name="black rhino.jpg" descr="black rhin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2216" y="3020417"/>
            <a:ext cx="9226571" cy="6012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change</a:t>
            </a:r>
          </a:p>
        </p:txBody>
      </p:sp>
      <p:sp>
        <p:nvSpPr>
          <p:cNvPr id="212" name="Alteration of the Earth’s ecosystems at a global sca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Alteration of the Earth’s ecosystems at a global scale</a:t>
            </a:r>
          </a:p>
          <a:p>
            <a:pPr lvl="1"/>
            <a:r>
              <a:t>climate</a:t>
            </a:r>
          </a:p>
          <a:p>
            <a:pPr lvl="1"/>
            <a:r>
              <a:t>atmospheric chemistry</a:t>
            </a:r>
          </a:p>
          <a:p>
            <a:pPr lvl="1"/>
            <a:r>
              <a:t>biogeochemical cycles</a:t>
            </a:r>
          </a:p>
        </p:txBody>
      </p:sp>
      <p:pic>
        <p:nvPicPr>
          <p:cNvPr id="213" name="glob alchange.jpg" descr="glob al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450" y="3230036"/>
            <a:ext cx="6367595" cy="5008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nservation Biology &amp; 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Conservation Biology &amp; Global Change</a:t>
            </a:r>
          </a:p>
        </p:txBody>
      </p:sp>
      <p:pic>
        <p:nvPicPr>
          <p:cNvPr id="216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4140" y="1382152"/>
            <a:ext cx="6996520" cy="52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219" name="Explain the biodiversity hotspot concept and why it can help guide conservation effor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the biodiversity hotspot concept and why it can help guide conservation efforts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Establishing protected 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Establishing protected areas</a:t>
            </a:r>
          </a:p>
        </p:txBody>
      </p:sp>
      <p:sp>
        <p:nvSpPr>
          <p:cNvPr id="222" name="About 7% of the Earth’s land has some degree of prote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7% of the Earth’s land has some degree of protection</a:t>
            </a:r>
          </a:p>
          <a:p>
            <a:pPr/>
            <a:r>
              <a:t>Are protected areas in the right place for conserving biological diversity?</a:t>
            </a:r>
          </a:p>
        </p:txBody>
      </p:sp>
      <p:pic>
        <p:nvPicPr>
          <p:cNvPr id="223" name="rockies.jpg" descr="rocki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133" y="3829412"/>
            <a:ext cx="6270561" cy="352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Extinction</a:t>
            </a:r>
          </a:p>
        </p:txBody>
      </p:sp>
      <p:sp>
        <p:nvSpPr>
          <p:cNvPr id="126" name="Extinction is a natural phenomenon, but the current rate of extinction is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Extinction is a natural phenomenon, but the current rate of extinction is not</a:t>
            </a:r>
          </a:p>
          <a:p>
            <a:pPr lvl="1"/>
            <a:r>
              <a:t>Current rates 100 - 1000X times higher than normal</a:t>
            </a:r>
          </a:p>
          <a:p>
            <a:pPr/>
            <a:r>
              <a:t>Current extinctions are linked to human activities</a:t>
            </a:r>
          </a:p>
        </p:txBody>
      </p:sp>
      <p:pic>
        <p:nvPicPr>
          <p:cNvPr id="127" name="passengerPigeon.jpg" descr="passengerPige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539" y="3131547"/>
            <a:ext cx="5490994" cy="5205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iodiversity hotsp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Biodiversity hotspots</a:t>
            </a:r>
          </a:p>
        </p:txBody>
      </p:sp>
      <p:sp>
        <p:nvSpPr>
          <p:cNvPr id="226" name="Biodiversity Hotspots - areas of highest conservation prior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Biodiversity Hotspots - areas of highest conservation priority</a:t>
            </a:r>
          </a:p>
          <a:p>
            <a:pPr/>
            <a:r>
              <a:t>Endemism - species found nowhere else in the world</a:t>
            </a:r>
          </a:p>
          <a:p>
            <a:pPr/>
            <a:r>
              <a:t>Nearly 30% of all bird species are found in hotspots that make up 2% of the Earth’s land area</a:t>
            </a:r>
          </a:p>
        </p:txBody>
      </p:sp>
      <p:pic>
        <p:nvPicPr>
          <p:cNvPr id="227" name="Biodiversity_Collage_WEB.jpg" descr="Biodiversity_Collage_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3316" y="2590800"/>
            <a:ext cx="6286501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lobal location of biodiversity hotsp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Global location of biodiversity hotspots</a:t>
            </a:r>
          </a:p>
        </p:txBody>
      </p:sp>
      <p:pic>
        <p:nvPicPr>
          <p:cNvPr id="230" name="Conservation International.jpg" descr="Conservation Internatio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798" y="2880453"/>
            <a:ext cx="10261484" cy="6843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Biodiversity hotspots in the U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Biodiversity hotspots in the USA</a:t>
            </a:r>
          </a:p>
        </p:txBody>
      </p:sp>
      <p:pic>
        <p:nvPicPr>
          <p:cNvPr id="233" name="natureserve_rwr_hotspots.jpg" descr="natureserve_rwr_hotspo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403" y="2363935"/>
            <a:ext cx="10023994" cy="801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nservation Biology &amp; 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Conservation Biology &amp; Global Change</a:t>
            </a:r>
          </a:p>
        </p:txBody>
      </p:sp>
      <p:pic>
        <p:nvPicPr>
          <p:cNvPr id="236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4140" y="1382152"/>
            <a:ext cx="6996520" cy="52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239" name="Identify three types of global change that affect biological divers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three types of global change that affect biological diversity</a:t>
            </a:r>
          </a:p>
          <a:p>
            <a:pPr/>
            <a:r>
              <a:t>Define sustainable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sp>
        <p:nvSpPr>
          <p:cNvPr id="242" name="Human activities release greenhouse gasses like CO2 into the atmosphere…"/>
          <p:cNvSpPr txBox="1"/>
          <p:nvPr>
            <p:ph type="body" sz="half" idx="1"/>
          </p:nvPr>
        </p:nvSpPr>
        <p:spPr>
          <a:xfrm>
            <a:off x="952500" y="2590800"/>
            <a:ext cx="6230673" cy="6286500"/>
          </a:xfrm>
          <a:prstGeom prst="rect">
            <a:avLst/>
          </a:prstGeom>
        </p:spPr>
        <p:txBody>
          <a:bodyPr/>
          <a:lstStyle/>
          <a:p>
            <a:pPr/>
            <a:r>
              <a:t>Human activities release greenhouse gasses like CO2 into the atmosphere</a:t>
            </a:r>
          </a:p>
          <a:p>
            <a:pPr/>
            <a:r>
              <a:t>Rising CO2 increases global temperature</a:t>
            </a:r>
          </a:p>
          <a:p>
            <a:pPr lvl="1"/>
            <a:r>
              <a:t>Effects patterns of rainfall, wind patterns, (probably) storm severity</a:t>
            </a:r>
          </a:p>
          <a:p>
            <a:pPr lvl="1"/>
            <a:r>
              <a:t>Increases wildfires, disease outbreaks, droughts, floods, all affecting humans and biological diversity</a:t>
            </a:r>
          </a:p>
        </p:txBody>
      </p:sp>
      <p:pic>
        <p:nvPicPr>
          <p:cNvPr id="243" name="california-fire.jpg" descr="california-fi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2067" y="5605345"/>
            <a:ext cx="5195165" cy="3896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mokestack.jpg" descr="smokest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2562" y="1985632"/>
            <a:ext cx="5195165" cy="3454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anges in atmospheric chemistry: ozone deple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Changes in atmospheric chemistry: ozone depletion</a:t>
            </a:r>
          </a:p>
        </p:txBody>
      </p:sp>
      <p:sp>
        <p:nvSpPr>
          <p:cNvPr id="247" name="Life on Earth is protected by a thin layer of ozone about 20 km above the Earth’s surfa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 on Earth is protected by a thin layer of ozone about 20 km above the Earth’s surface</a:t>
            </a:r>
          </a:p>
          <a:p>
            <a:pPr/>
            <a:r>
              <a:t>Small group of industrial chemicals developed in the 1930s turned out to react with and degrade ozone. They were ultimately banned.</a:t>
            </a:r>
          </a:p>
          <a:p>
            <a:pPr/>
            <a:r>
              <a:t>Two lessons from ozone depletion </a:t>
            </a:r>
          </a:p>
        </p:txBody>
      </p:sp>
      <p:pic>
        <p:nvPicPr>
          <p:cNvPr id="248" name="ozone_hole_large.jpg" descr="ozone_hole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2347" y="2544372"/>
            <a:ext cx="6034473" cy="6864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ltered biogeochemical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Altered biogeochemical cycles</a:t>
            </a:r>
          </a:p>
        </p:txBody>
      </p:sp>
      <p:sp>
        <p:nvSpPr>
          <p:cNvPr id="251" name="Nutrients from fertilized soils can run off into streams, lakes, rivers, the ocea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Nutrients from fertilized soils can run off into streams, lakes, rivers, the ocean</a:t>
            </a:r>
          </a:p>
          <a:p>
            <a:pPr/>
            <a:r>
              <a:rPr b="1"/>
              <a:t>Critical load </a:t>
            </a:r>
            <a:r>
              <a:t>- amount of nutrient that can be absorbed by plants</a:t>
            </a:r>
          </a:p>
          <a:p>
            <a:pPr/>
            <a:r>
              <a:rPr b="1"/>
              <a:t>Dead zone</a:t>
            </a:r>
            <a:r>
              <a:t> - coastal marine environments with no oxygen</a:t>
            </a:r>
          </a:p>
        </p:txBody>
      </p:sp>
      <p:pic>
        <p:nvPicPr>
          <p:cNvPr id="252" name="DeadZone_WEB-800x600.jpg" descr="DeadZone_WEB-800x6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272" y="3571779"/>
            <a:ext cx="6375327" cy="4781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ustain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Sustainability</a:t>
            </a:r>
          </a:p>
        </p:txBody>
      </p:sp>
      <p:sp>
        <p:nvSpPr>
          <p:cNvPr id="255" name="Sustainable development - meeting the needs of people today without limiting the ability of future generation to meet their need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Sustainable development</a:t>
            </a:r>
            <a:r>
              <a:t> - meeting the needs of people today without limiting the ability of future generation to meet their needs</a:t>
            </a:r>
          </a:p>
        </p:txBody>
      </p:sp>
      <p:pic>
        <p:nvPicPr>
          <p:cNvPr id="256" name="sustainable.gif" descr="sustainabl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1468" y="3310407"/>
            <a:ext cx="6513243" cy="451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onservation bi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 biology</a:t>
            </a:r>
          </a:p>
        </p:txBody>
      </p:sp>
      <p:sp>
        <p:nvSpPr>
          <p:cNvPr id="130" name="The scientific basis for  conserving biological divers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scientific basis for  conserving biological diversity</a:t>
            </a:r>
          </a:p>
          <a:p>
            <a:pPr lvl="1"/>
            <a:r>
              <a:t>Saving species</a:t>
            </a:r>
          </a:p>
          <a:p>
            <a:pPr lvl="1"/>
            <a:r>
              <a:t>Saving ecosystems</a:t>
            </a:r>
          </a:p>
          <a:p>
            <a:pPr/>
            <a:r>
              <a:t>Integrative discipline, drawing on many areas of biology and other disciplines</a:t>
            </a:r>
          </a:p>
        </p:txBody>
      </p:sp>
      <p:pic>
        <p:nvPicPr>
          <p:cNvPr id="131" name="SonSci_chimp.jpg" descr="SonSci_chi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0601" y="3787912"/>
            <a:ext cx="5498611" cy="389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evels of biological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Levels of biological diversity</a:t>
            </a:r>
          </a:p>
        </p:txBody>
      </p:sp>
      <p:sp>
        <p:nvSpPr>
          <p:cNvPr id="134" name="Genetic divers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Genetic diversity</a:t>
            </a:r>
          </a:p>
          <a:p>
            <a:pPr/>
            <a:r>
              <a:t>Species diversity </a:t>
            </a:r>
          </a:p>
          <a:p>
            <a:pPr/>
            <a:r>
              <a:t>Ecosystem diversity</a:t>
            </a:r>
          </a:p>
        </p:txBody>
      </p:sp>
      <p:pic>
        <p:nvPicPr>
          <p:cNvPr id="135" name="A-Rapid-Response-Unit-releasing-a-captured-leopard-in-Gir-Gujarat-1.jpg" descr="A-Rapid-Response-Unit-releasing-a-captured-leopard-in-Gir-Gujarat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9257" y="3202858"/>
            <a:ext cx="7307154" cy="5591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enetic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Genetic diversity</a:t>
            </a:r>
          </a:p>
        </p:txBody>
      </p:sp>
      <p:sp>
        <p:nvSpPr>
          <p:cNvPr id="138" name="The raw material for adaptation possessed by a speci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raw material for adaptation possessed by a species</a:t>
            </a:r>
          </a:p>
          <a:p>
            <a:pPr lvl="1"/>
            <a:r>
              <a:t>Within populations</a:t>
            </a:r>
          </a:p>
          <a:p>
            <a:pPr lvl="1"/>
            <a:r>
              <a:t>Between populations</a:t>
            </a:r>
          </a:p>
        </p:txBody>
      </p:sp>
      <p:pic>
        <p:nvPicPr>
          <p:cNvPr id="139" name="lax 39068_elife-39068-fig1-v1.tif.jpg" descr="lax 39068_elife-39068-fig1-v1.ti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3584" y="3112360"/>
            <a:ext cx="6115919" cy="5243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pecies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diversity</a:t>
            </a:r>
          </a:p>
        </p:txBody>
      </p:sp>
      <p:sp>
        <p:nvSpPr>
          <p:cNvPr id="142" name="The number of species in the worl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number of species in the world</a:t>
            </a:r>
          </a:p>
          <a:p>
            <a:pPr/>
            <a:r>
              <a:t>1.8 million described, 5-100 million undescribed</a:t>
            </a:r>
          </a:p>
          <a:p>
            <a:pPr/>
            <a:r>
              <a:t>The discovery of </a:t>
            </a:r>
            <a:r>
              <a:rPr i="1"/>
              <a:t>Tiputinia foetida</a:t>
            </a:r>
            <a:r>
              <a:t> in Ecuador</a:t>
            </a:r>
          </a:p>
        </p:txBody>
      </p:sp>
      <p:pic>
        <p:nvPicPr>
          <p:cNvPr id="143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8946" y="3725852"/>
            <a:ext cx="5158551" cy="386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cosystem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Ecosystem diversity</a:t>
            </a:r>
          </a:p>
        </p:txBody>
      </p:sp>
      <p:sp>
        <p:nvSpPr>
          <p:cNvPr id="146" name="The variety of habitat conditions on Eart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variety of habitat conditions on Earth</a:t>
            </a:r>
          </a:p>
          <a:p>
            <a:pPr/>
            <a:r>
              <a:t>Emphasis is on both on habitats and species interactions in those habitats</a:t>
            </a:r>
          </a:p>
        </p:txBody>
      </p:sp>
      <p:pic>
        <p:nvPicPr>
          <p:cNvPr id="147" name="ecosystem div.png" descr="ecosystem di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7350" y="3259931"/>
            <a:ext cx="5872615" cy="4422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onservation Biology &amp; Global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Conservation Biology &amp; Global Change</a:t>
            </a:r>
          </a:p>
        </p:txBody>
      </p:sp>
      <p:pic>
        <p:nvPicPr>
          <p:cNvPr id="150" name="Tiputinia_foetida_Tiputini.jpg" descr="Tiputinia_foetida_Tiput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4140" y="1382152"/>
            <a:ext cx="6996520" cy="524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